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72" r:id="rId2"/>
    <p:sldId id="273" r:id="rId3"/>
    <p:sldId id="258" r:id="rId4"/>
    <p:sldId id="281" r:id="rId5"/>
    <p:sldId id="771" r:id="rId6"/>
    <p:sldId id="864" r:id="rId7"/>
    <p:sldId id="863" r:id="rId8"/>
    <p:sldId id="865" r:id="rId9"/>
    <p:sldId id="779" r:id="rId10"/>
    <p:sldId id="827" r:id="rId11"/>
    <p:sldId id="862" r:id="rId12"/>
    <p:sldId id="830" r:id="rId13"/>
    <p:sldId id="866" r:id="rId14"/>
    <p:sldId id="867" r:id="rId15"/>
    <p:sldId id="871" r:id="rId16"/>
    <p:sldId id="868" r:id="rId17"/>
    <p:sldId id="869" r:id="rId18"/>
    <p:sldId id="872" r:id="rId19"/>
    <p:sldId id="875" r:id="rId20"/>
    <p:sldId id="877" r:id="rId21"/>
    <p:sldId id="876" r:id="rId22"/>
    <p:sldId id="879" r:id="rId23"/>
    <p:sldId id="878" r:id="rId24"/>
    <p:sldId id="881" r:id="rId25"/>
    <p:sldId id="880" r:id="rId26"/>
    <p:sldId id="873" r:id="rId27"/>
    <p:sldId id="882" r:id="rId28"/>
    <p:sldId id="874" r:id="rId29"/>
    <p:sldId id="883" r:id="rId30"/>
    <p:sldId id="4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2FE31-2070-D1D8-A34E-F9DB0AA9A729}" v="390" dt="2020-12-26T15:18:39.115"/>
    <p1510:client id="{045A4965-B513-6B71-45A6-B68B6AFE84A0}" v="67" dt="2020-12-26T20:30:46.896"/>
    <p1510:client id="{1D94FB88-6CE6-6B13-D879-F7E8D01337CA}" v="360" dt="2021-01-03T02:19:39.892"/>
    <p1510:client id="{2F685D47-1B98-2E9E-44E9-38F2D014CAAC}" v="22" dt="2020-12-28T15:26:16.614"/>
    <p1510:client id="{3FCD6CD3-AA1F-EBC9-B362-A80C13A1B821}" v="3575" dt="2021-01-05T02:12:27.973"/>
    <p1510:client id="{4687724C-769A-535A-BE5E-08839305FA50}" v="5582" dt="2020-12-27T20:13:39.224"/>
    <p1510:client id="{4CB129A7-A5A9-D865-C10E-C921C341A690}" v="1" dt="2021-01-05T02:19:24.581"/>
    <p1510:client id="{4FF76B9D-D465-E8D3-A9CB-C6E438D0913C}" v="3096" dt="2021-01-03T00:04:50.364"/>
    <p1510:client id="{51E3BD4C-B373-0951-C494-FB7E86FF0635}" v="2429" dt="2020-12-29T23:03:22.866"/>
    <p1510:client id="{5465CEFE-2D65-ED3F-442B-E74DF3DBF3B0}" v="613" dt="2020-12-23T23:53:09.940"/>
    <p1510:client id="{5780114A-CD68-0EF9-0069-27EA9FFE2F46}" v="88" dt="2021-01-03T00:33:49.633"/>
    <p1510:client id="{5A6657F4-CD6A-8EED-C2D3-6A31C6E9CDB4}" v="2259" dt="2021-01-01T23:32:28.714"/>
    <p1510:client id="{6E304E32-E42C-98B0-D233-9BA72E4A68D0}" v="1188" dt="2021-01-03T01:36:55.738"/>
    <p1510:client id="{70223C47-8670-9B15-A461-042D2F1DE4F7}" v="7422" dt="2020-12-31T14:25:20.982"/>
    <p1510:client id="{754A752B-A398-7C33-B6DC-89A0654AD307}" v="1138" dt="2020-12-30T13:10:01.288"/>
    <p1510:client id="{82ABAE2D-A526-4624-91EE-FBA7FD5F51E0}" v="9" dt="2020-12-23T22:41:08.207"/>
    <p1510:client id="{8D08CB4A-F5FD-579C-494F-72FCF19F3C05}" v="739" dt="2021-01-03T17:15:14.198"/>
    <p1510:client id="{8F696AE0-6236-8D1E-3618-87162776C622}" v="5712" dt="2021-01-01T00:07:13.795"/>
    <p1510:client id="{9A177FFB-FB64-37AF-17C7-CCEC2C193DFF}" v="4481" dt="2020-12-29T13:20:50.336"/>
    <p1510:client id="{9BAF1ED5-055F-E59B-0FDB-D8176D5BAF08}" v="655" dt="2021-01-03T01:57:12.342"/>
    <p1510:client id="{9FAE6B2D-A840-C296-BC63-93A7ECEB04E4}" v="1807" dt="2021-01-03T15:35:35.469"/>
    <p1510:client id="{B263B954-8220-D2ED-CCF2-AE68676B1B80}" v="5295" dt="2021-01-04T23:39:39.802"/>
    <p1510:client id="{B4F8CEB5-E72C-8A8D-D25E-09B41B53A554}" v="6468" dt="2020-12-28T22:37:18.221"/>
    <p1510:client id="{C2F04716-BDFB-72E1-8E0B-591BAC2A83A6}" v="1704" dt="2020-12-25T23:07:35.464"/>
    <p1510:client id="{C413B264-8D43-A9BB-C85E-7F30A00A6453}" v="3644" dt="2020-12-26T15:02:32.673"/>
    <p1510:client id="{C552E5C9-89A9-5AE8-628E-6D0DD8066444}" v="3550" dt="2020-12-26T20:12:43.454"/>
    <p1510:client id="{C93DCB4C-25A3-1ED5-3966-BC729D694996}" v="2365" dt="2021-01-02T17:58:05.469"/>
    <p1510:client id="{E71E124B-3448-8418-2F94-4E68C13CA6BB}" v="82" dt="2021-03-26T16:56:18.843"/>
    <p1510:client id="{F2F8A2BF-5B5D-26F4-FB14-1055AE089F65}" v="1095" dt="2021-01-03T16:31:13.680"/>
    <p1510:client id="{F8091EC3-176B-7C53-FA37-BDF7DCDDCEDA}" v="708" dt="2021-01-05T15:49:56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3CC2D-0AF9-4166-9DD0-52A258A6A029}" type="datetimeFigureOut">
              <a:rPr lang="en-US"/>
              <a:t>3/26/2021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3283C-2CD9-4321-9FBB-684AE41D516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3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1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7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4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8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9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9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0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iannak/pyAudioAnalysis/wiki/3.-Feature-Extraction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tyiannak/pyAudio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hackernoon.com/intro-to-audio-analysis-recognizing-sounds-using-machine-learning-qy2r3ufl" TargetMode="External"/><Relationship Id="rId4" Type="http://schemas.openxmlformats.org/officeDocument/2006/relationships/hyperlink" Target="https://github.com/tyiannak/basic_audio_analysis/blob/master/notebobok.ipyn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/>
                <a:cs typeface="Calibri Light"/>
              </a:rPr>
              <a:t>AASD 4004</a:t>
            </a:r>
          </a:p>
          <a:p>
            <a:r>
              <a:rPr lang="en-US" dirty="0">
                <a:latin typeface="roboto"/>
                <a:cs typeface="Calibri Light"/>
              </a:rPr>
              <a:t>Machine Learning  - II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</a:rPr>
              <a:t>Applied AI Solutions Developer Program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5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Short-term Feature Extraction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Splits the input signal into short-term windows (frames) and computes several features for each frame</a:t>
            </a:r>
            <a:endParaRPr lang="en-US" dirty="0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Total number of short-term features is 34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78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Short-term Feature Extraction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67209E93-B257-4DA6-AC7D-01414F03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4" y="1589760"/>
            <a:ext cx="5703613" cy="3625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9" descr="Table&#10;&#10;Description automatically generated">
            <a:extLst>
              <a:ext uri="{FF2B5EF4-FFF2-40B4-BE49-F238E27FC236}">
                <a16:creationId xmlns:a16="http://schemas.microsoft.com/office/drawing/2014/main" id="{B3FAF0E9-1FA5-4CC0-A188-D1C506255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503" y="1592302"/>
            <a:ext cx="5896303" cy="3629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84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642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Audio Analysis Tasks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074"/>
            <a:ext cx="11093668" cy="49644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300" dirty="0">
                <a:latin typeface="roboto"/>
                <a:ea typeface="+mj-ea"/>
                <a:cs typeface="Calibri Light"/>
              </a:rPr>
              <a:t>Extract audio features and representations (e.g. </a:t>
            </a:r>
            <a:r>
              <a:rPr lang="en-US" sz="2300" dirty="0" err="1">
                <a:latin typeface="roboto"/>
                <a:ea typeface="+mj-ea"/>
                <a:cs typeface="Calibri Light"/>
              </a:rPr>
              <a:t>mfccs</a:t>
            </a:r>
            <a:r>
              <a:rPr lang="en-US" sz="2300" dirty="0">
                <a:latin typeface="roboto"/>
                <a:ea typeface="+mj-ea"/>
                <a:cs typeface="Calibri Light"/>
              </a:rPr>
              <a:t>, spectrogram, </a:t>
            </a:r>
            <a:r>
              <a:rPr lang="en-US" sz="2300" dirty="0" err="1">
                <a:latin typeface="roboto"/>
                <a:ea typeface="+mj-ea"/>
                <a:cs typeface="Calibri Light"/>
              </a:rPr>
              <a:t>chromagram</a:t>
            </a:r>
            <a:r>
              <a:rPr lang="en-US" sz="2300" dirty="0">
                <a:latin typeface="roboto"/>
                <a:ea typeface="+mj-ea"/>
                <a:cs typeface="Calibri Light"/>
              </a:rPr>
              <a:t>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 dirty="0">
                <a:latin typeface="roboto"/>
                <a:ea typeface="+mj-ea"/>
                <a:cs typeface="Calibri Light"/>
              </a:rPr>
              <a:t>Train, parameter tune and evaluate classifiers of audio segments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 dirty="0">
                <a:latin typeface="roboto"/>
                <a:ea typeface="+mj-ea"/>
                <a:cs typeface="Calibri Light"/>
              </a:rPr>
              <a:t>Classify unknown sounds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 dirty="0">
                <a:latin typeface="roboto"/>
                <a:ea typeface="+mj-ea"/>
                <a:cs typeface="Calibri Light"/>
              </a:rPr>
              <a:t>Detect audio events and exclude silence periods from long recordings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 dirty="0">
                <a:latin typeface="roboto"/>
                <a:ea typeface="+mj-ea"/>
                <a:cs typeface="Calibri Light"/>
              </a:rPr>
              <a:t>Perform supervised segmentation (joint segmentation - classification)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 dirty="0">
                <a:latin typeface="roboto"/>
                <a:ea typeface="+mj-ea"/>
                <a:cs typeface="Calibri Light"/>
              </a:rPr>
              <a:t>Perform unsupervised segmentation (e.g. speaker </a:t>
            </a:r>
            <a:r>
              <a:rPr lang="en-US" sz="2300" dirty="0" err="1">
                <a:latin typeface="roboto"/>
                <a:ea typeface="+mj-ea"/>
                <a:cs typeface="Calibri Light"/>
              </a:rPr>
              <a:t>diarization</a:t>
            </a:r>
            <a:r>
              <a:rPr lang="en-US" sz="2300" dirty="0">
                <a:latin typeface="roboto"/>
                <a:ea typeface="+mj-ea"/>
                <a:cs typeface="Calibri Light"/>
              </a:rPr>
              <a:t>) &amp; extract audio thumbnails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 dirty="0">
                <a:latin typeface="roboto"/>
                <a:ea typeface="+mj-ea"/>
                <a:cs typeface="Calibri Light"/>
              </a:rPr>
              <a:t>Train and use audio regression models (example application: emotion recognition)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 dirty="0">
                <a:latin typeface="roboto"/>
                <a:ea typeface="+mj-ea"/>
                <a:cs typeface="Calibri Light"/>
              </a:rPr>
              <a:t>Apply dimensionality reduction to visualize audio data and content similarities</a:t>
            </a:r>
          </a:p>
        </p:txBody>
      </p:sp>
    </p:spTree>
    <p:extLst>
      <p:ext uri="{BB962C8B-B14F-4D97-AF65-F5344CB8AC3E}">
        <p14:creationId xmlns:p14="http://schemas.microsoft.com/office/powerpoint/2010/main" val="423772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48" y="-27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Short-term feature sequences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0660"/>
            <a:ext cx="5207875" cy="32477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300" b="1">
                <a:latin typeface="roboto"/>
                <a:ea typeface="+mj-ea"/>
                <a:cs typeface="Calibri Light"/>
              </a:rPr>
              <a:t>read_audio_file() </a:t>
            </a:r>
            <a:r>
              <a:rPr lang="en-US" sz="2300">
                <a:latin typeface="roboto"/>
                <a:ea typeface="+mj-ea"/>
                <a:cs typeface="Calibri Light"/>
              </a:rPr>
              <a:t> </a:t>
            </a:r>
            <a:endParaRPr lang="en-US"/>
          </a:p>
          <a:p>
            <a:pPr marL="0" indent="0">
              <a:lnSpc>
                <a:spcPct val="130000"/>
              </a:lnSpc>
              <a:buNone/>
            </a:pPr>
            <a:r>
              <a:rPr lang="en-US" sz="2300" dirty="0">
                <a:latin typeface="roboto"/>
                <a:ea typeface="+mj-ea"/>
                <a:cs typeface="Calibri Light"/>
              </a:rPr>
              <a:t>Sampling rate </a:t>
            </a:r>
            <a:r>
              <a:rPr lang="en-US" sz="2300" b="1">
                <a:latin typeface="roboto"/>
                <a:ea typeface="+mj-ea"/>
                <a:cs typeface="Calibri Light"/>
              </a:rPr>
              <a:t>F</a:t>
            </a:r>
            <a:r>
              <a:rPr lang="en-US" sz="2300" b="1" baseline="-25000">
                <a:latin typeface="roboto"/>
                <a:ea typeface="+mj-ea"/>
                <a:cs typeface="Calibri Light"/>
              </a:rPr>
              <a:t>s  </a:t>
            </a:r>
            <a:r>
              <a:rPr lang="en-US" sz="2300">
                <a:latin typeface="roboto"/>
                <a:ea typeface="+mj-ea"/>
                <a:cs typeface="Calibri Light"/>
              </a:rPr>
              <a:t>&amp; Array of raw </a:t>
            </a:r>
            <a:r>
              <a:rPr lang="en-US" sz="2300" dirty="0">
                <a:latin typeface="roboto"/>
                <a:ea typeface="+mj-ea"/>
                <a:cs typeface="Calibri Light"/>
              </a:rPr>
              <a:t>values </a:t>
            </a:r>
            <a:r>
              <a:rPr lang="en-US" sz="2300" b="1" dirty="0">
                <a:latin typeface="roboto"/>
                <a:ea typeface="+mj-ea"/>
                <a:cs typeface="Calibri Light"/>
              </a:rPr>
              <a:t>s</a:t>
            </a:r>
            <a:endParaRPr lang="en-US">
              <a:ea typeface="+mj-ea"/>
              <a:cs typeface="Calibri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300" b="1">
                <a:latin typeface="roboto"/>
                <a:ea typeface="+mj-ea"/>
                <a:cs typeface="Calibri Light"/>
              </a:rPr>
              <a:t>Feature_extraction()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68 x 20 </a:t>
            </a:r>
            <a:r>
              <a:rPr lang="en-US" sz="2300" dirty="0">
                <a:latin typeface="roboto"/>
                <a:ea typeface="+mj-ea"/>
                <a:cs typeface="Calibri Light"/>
              </a:rPr>
              <a:t>Short-term feature matrix          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68-length list of strings</a:t>
            </a:r>
            <a:endParaRPr lang="en-US">
              <a:ea typeface="+mj-ea"/>
              <a:cs typeface="Calibri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355833C-E395-4691-8088-C02AF1156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72" y="1284018"/>
            <a:ext cx="10818648" cy="1697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9BDBCD9-8766-425B-B3C4-9977583B8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976" y="3214388"/>
            <a:ext cx="5274440" cy="3014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64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62" y="1461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Spectral Centroid Short-term </a:t>
            </a:r>
            <a:r>
              <a:rPr lang="en-US" sz="4800" dirty="0">
                <a:latin typeface="roboto"/>
                <a:cs typeface="Calibri Light"/>
              </a:rPr>
              <a:t>feature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68591"/>
            <a:ext cx="5207875" cy="23894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300" b="1">
                <a:latin typeface="roboto"/>
                <a:ea typeface="+mj-ea"/>
                <a:cs typeface="Calibri Light"/>
              </a:rPr>
              <a:t>Spectral centroid </a:t>
            </a:r>
            <a:r>
              <a:rPr lang="en-US" sz="2300" dirty="0">
                <a:latin typeface="roboto"/>
                <a:ea typeface="+mj-ea"/>
                <a:cs typeface="Calibri Light"/>
              </a:rPr>
              <a:t> </a:t>
            </a:r>
            <a:endParaRPr lang="en-US" dirty="0"/>
          </a:p>
          <a:p>
            <a:pPr marL="0" indent="0">
              <a:lnSpc>
                <a:spcPct val="130000"/>
              </a:lnSpc>
              <a:buNone/>
            </a:pPr>
            <a:r>
              <a:rPr lang="en-US" sz="2300" dirty="0">
                <a:latin typeface="roboto"/>
                <a:ea typeface="+mj-ea"/>
                <a:cs typeface="Calibri Light"/>
              </a:rPr>
              <a:t>Centroid of the FFT magnitude </a:t>
            </a:r>
            <a:r>
              <a:rPr lang="en-US" sz="2300">
                <a:latin typeface="roboto"/>
                <a:ea typeface="+mj-ea"/>
                <a:cs typeface="Calibri Light"/>
              </a:rPr>
              <a:t>normalized in the frequency range [0, Fs / 2]</a:t>
            </a:r>
            <a:endParaRPr lang="en-US">
              <a:ea typeface="+mj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300" b="1">
                <a:latin typeface="roboto"/>
                <a:ea typeface="+mj-ea"/>
                <a:cs typeface="Calibri Light"/>
              </a:rPr>
              <a:t>Spectral centroid = 0.5 = Fs / 4 in Hz</a:t>
            </a:r>
          </a:p>
          <a:p>
            <a:pPr marL="0" indent="0">
              <a:lnSpc>
                <a:spcPct val="130000"/>
              </a:lnSpc>
              <a:buNone/>
            </a:pPr>
            <a:endParaRPr lang="en-US" sz="2300" b="1" dirty="0">
              <a:latin typeface="roboto"/>
              <a:ea typeface="+mj-ea"/>
              <a:cs typeface="Calibri Light"/>
            </a:endParaRP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A745D5D0-8FAB-48D2-A34C-24FB1ED6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93" y="1252063"/>
            <a:ext cx="10660993" cy="1954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19F1A11-2761-43BC-B7B6-3209EA7DC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434" y="3381234"/>
            <a:ext cx="5204372" cy="2880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3665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Mid-term Feature Extraction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0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62" y="14615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>
                <a:latin typeface="roboto"/>
                <a:cs typeface="Calibri Light"/>
              </a:rPr>
              <a:t>Segment-level Statistics Mid-term </a:t>
            </a:r>
            <a:r>
              <a:rPr lang="en-US" sz="4800" dirty="0">
                <a:latin typeface="roboto"/>
                <a:cs typeface="Calibri Light"/>
              </a:rPr>
              <a:t>feature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890" y="2263557"/>
            <a:ext cx="5672082" cy="38696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300" b="1">
                <a:latin typeface="roboto"/>
                <a:ea typeface="+mj-ea"/>
                <a:cs typeface="Calibri Light"/>
              </a:rPr>
              <a:t>mid_feature_extraction() </a:t>
            </a:r>
            <a:r>
              <a:rPr lang="en-US" sz="2300">
                <a:latin typeface="roboto"/>
                <a:ea typeface="+mj-ea"/>
                <a:cs typeface="Calibri Light"/>
              </a:rPr>
              <a:t>Mean and SD 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300" u="sng">
                <a:latin typeface="roboto"/>
                <a:ea typeface="+mj-ea"/>
                <a:cs typeface="Calibri Light"/>
              </a:rPr>
              <a:t>Example</a:t>
            </a:r>
            <a:r>
              <a:rPr lang="en-US" sz="2300">
                <a:latin typeface="roboto"/>
                <a:ea typeface="+mj-ea"/>
                <a:cs typeface="Calibri Light"/>
              </a:rPr>
              <a:t>: 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Duration of audio clip = 3.8 seconds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Mid-term window step &amp; size = 1 second</a:t>
            </a:r>
            <a:endParaRPr lang="en-US" sz="23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No. Of Mid-term segments = 4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No. Of Short-term frames = 3.8 / 0.05 = 76</a:t>
            </a:r>
            <a:endParaRPr lang="en-US" sz="23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19B11DF-10A8-490B-9AF7-764FF88E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227" y="2419639"/>
            <a:ext cx="5186856" cy="3866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82E03C7-0110-4EFB-9CCD-DF3497A88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63" y="1394880"/>
            <a:ext cx="10879957" cy="6261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133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62" y="14615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>
                <a:latin typeface="roboto"/>
                <a:cs typeface="Calibri Light"/>
              </a:rPr>
              <a:t>Segment-level Statistics Mid-term </a:t>
            </a:r>
            <a:r>
              <a:rPr lang="en-US" sz="4800" dirty="0">
                <a:latin typeface="roboto"/>
                <a:cs typeface="Calibri Light"/>
              </a:rPr>
              <a:t>feature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890" y="1475282"/>
            <a:ext cx="11260080" cy="46578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300" u="sng" dirty="0">
                <a:latin typeface="roboto"/>
                <a:ea typeface="+mj-ea"/>
                <a:cs typeface="Calibri Light"/>
              </a:rPr>
              <a:t>Example</a:t>
            </a:r>
            <a:r>
              <a:rPr lang="en-US" sz="2300" dirty="0">
                <a:latin typeface="roboto"/>
                <a:ea typeface="+mj-ea"/>
                <a:cs typeface="Calibri Light"/>
              </a:rPr>
              <a:t>: Analyze a song of 120 seconds with a short-term window (and </a:t>
            </a:r>
            <a:r>
              <a:rPr lang="en-US" sz="2300">
                <a:latin typeface="roboto"/>
                <a:ea typeface="+mj-ea"/>
                <a:cs typeface="Calibri Light"/>
              </a:rPr>
              <a:t>step) of 50 ms and a mid-term (segment) window and step of 1 second. What are the steps?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Duration of audio clip = 120 seconds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No. Of Short-term frames = 120 / 0.05 = 2400; Short-term feature vectors = 2400 x </a:t>
            </a:r>
            <a:r>
              <a:rPr lang="en-US" sz="2300" dirty="0">
                <a:latin typeface="roboto"/>
                <a:ea typeface="+mj-ea"/>
                <a:cs typeface="Calibri Light"/>
              </a:rPr>
              <a:t>68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Mid-term window step &amp; size = 1 second; No. Of Mid-term segments = 120 / 1 = 120</a:t>
            </a:r>
            <a:endParaRPr lang="en-US" sz="23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Segment-level feature statistics = 120 x 136 (Mean &amp; SD of 68-D vector sequences)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120 x 136 matrix is long-term averaged for the whole song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2 beat-related features are appended as well; Total 120 x 138 values</a:t>
            </a:r>
            <a:endParaRPr lang="en-US" sz="23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9874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9A31546-A14C-4E5D-B360-D3C6FEDA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Spectrogram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92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62" y="1461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Spectrogram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62" y="1212523"/>
            <a:ext cx="11260080" cy="6464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300">
                <a:latin typeface="roboto"/>
                <a:ea typeface="+mj-ea"/>
                <a:cs typeface="Calibri Light"/>
              </a:rPr>
              <a:t>Visual Representation of frequencies changing with respect to time for given music signals</a:t>
            </a:r>
            <a:endParaRPr lang="en-US" sz="23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DD539E1-02D5-4285-B215-B1BB3F9A1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650" y="3689619"/>
            <a:ext cx="6290442" cy="2576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40AE817-6570-46A0-8CC5-8F813E785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883" y="4623861"/>
            <a:ext cx="2743200" cy="465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5D0CAA41-164B-4BAA-8F10-1A08D5A14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83" y="1804705"/>
            <a:ext cx="8506372" cy="1707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48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/>
                <a:cs typeface="Calibri Light"/>
              </a:rPr>
              <a:t>Module 15</a:t>
            </a:r>
          </a:p>
          <a:p>
            <a:r>
              <a:rPr lang="en-US" dirty="0">
                <a:latin typeface="roboto"/>
                <a:cs typeface="Calibri Light"/>
              </a:rPr>
              <a:t>Feature Extraction in Audio</a:t>
            </a:r>
            <a:endParaRPr lang="en-US">
              <a:latin typeface="roboto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roboto"/>
              </a:rPr>
              <a:t>Vejey</a:t>
            </a:r>
            <a:r>
              <a:rPr lang="en-US">
                <a:latin typeface="roboto"/>
              </a:rPr>
              <a:t> </a:t>
            </a:r>
            <a:r>
              <a:rPr lang="en-US" err="1">
                <a:latin typeface="roboto"/>
              </a:rPr>
              <a:t>Gandyer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61834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9A31546-A14C-4E5D-B360-D3C6FEDA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Zero Crossings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62" y="1461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Zero Crossings</a:t>
            </a:r>
            <a:endParaRPr lang="en-US" sz="4800" dirty="0">
              <a:latin typeface="roboto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62" y="1212523"/>
            <a:ext cx="11260080" cy="6464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Rate of sign-changes along a signal</a:t>
            </a:r>
            <a:endParaRPr lang="en-US">
              <a:ea typeface="+mj-ea"/>
              <a:cs typeface="Calibri"/>
            </a:endParaRPr>
          </a:p>
        </p:txBody>
      </p:sp>
      <p:pic>
        <p:nvPicPr>
          <p:cNvPr id="8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D13209-FCDE-4ABD-8E17-4771F20C0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297" y="2039412"/>
            <a:ext cx="8243613" cy="344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B997539-3DC4-4FD2-A89B-7B18A0947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886" y="2817530"/>
            <a:ext cx="8436303" cy="3174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52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9A31546-A14C-4E5D-B360-D3C6FEDA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Spectral Centroid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9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62" y="1461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Spectral Centroid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62" y="1212523"/>
            <a:ext cx="11260080" cy="6464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Centre of mass for a sound signal  - weighted mean of the frequencies</a:t>
            </a:r>
            <a:endParaRPr lang="en-US">
              <a:ea typeface="+mj-ea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379EAC9F-C474-4F2D-93F2-98A1C847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228" y="2643204"/>
            <a:ext cx="5335751" cy="3629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36DA528-D225-4B71-8A45-EFAD96070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952" y="2017516"/>
            <a:ext cx="8672786" cy="3530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764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9A31546-A14C-4E5D-B360-D3C6FEDA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Spectral Rolloff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1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62" y="1461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Spectral Rolloff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90" y="1212523"/>
            <a:ext cx="11435252" cy="6464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Frequency below which a specified percentage of the total spectral energy lies</a:t>
            </a:r>
            <a:endParaRPr lang="en-US">
              <a:ea typeface="+mj-ea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379EAC9F-C474-4F2D-93F2-98A1C847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63" y="2520583"/>
            <a:ext cx="5335751" cy="3629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5F5AAAA-4D53-4B67-BDC6-233E109BC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987" y="2499861"/>
            <a:ext cx="5265682" cy="3636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9" descr="Logo&#10;&#10;Description automatically generated">
            <a:extLst>
              <a:ext uri="{FF2B5EF4-FFF2-40B4-BE49-F238E27FC236}">
                <a16:creationId xmlns:a16="http://schemas.microsoft.com/office/drawing/2014/main" id="{FAE278C4-64A9-4BEA-91CC-26562895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2055" y="1987560"/>
            <a:ext cx="7507889" cy="360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312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Chromogram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71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34" y="-815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Chromagram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34" y="967281"/>
            <a:ext cx="10962286" cy="14697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Relates to twelve different pitch classes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Powerful tool for analyzing music with respect to pitches </a:t>
            </a:r>
          </a:p>
        </p:txBody>
      </p:sp>
      <p:pic>
        <p:nvPicPr>
          <p:cNvPr id="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B641D7FD-29A5-456E-8D2E-9CC4032FE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331" y="2440381"/>
            <a:ext cx="9031889" cy="3799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635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MFCC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67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34" y="-815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Mel-Frequency Cepstral Coefficients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31" y="2754040"/>
            <a:ext cx="4445873" cy="278354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Small set of features (usually about 10-20) </a:t>
            </a:r>
            <a:endParaRPr lang="en-US"/>
          </a:p>
          <a:p>
            <a:pPr marL="0" indent="0">
              <a:lnSpc>
                <a:spcPct val="130000"/>
              </a:lnSpc>
              <a:buNone/>
            </a:pPr>
            <a:endParaRPr lang="en-US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Describes shape of a </a:t>
            </a:r>
            <a:r>
              <a:rPr lang="en-US" dirty="0">
                <a:latin typeface="roboto"/>
                <a:ea typeface="+mj-ea"/>
                <a:cs typeface="Calibri Light"/>
              </a:rPr>
              <a:t>spectral envelope</a:t>
            </a:r>
            <a:endParaRPr lang="en-US">
              <a:ea typeface="+mj-ea"/>
              <a:cs typeface="Calibri"/>
            </a:endParaRPr>
          </a:p>
        </p:txBody>
      </p:sp>
      <p:pic>
        <p:nvPicPr>
          <p:cNvPr id="4" name="Picture 9" descr="Chart&#10;&#10;Description automatically generated">
            <a:extLst>
              <a:ext uri="{FF2B5EF4-FFF2-40B4-BE49-F238E27FC236}">
                <a16:creationId xmlns:a16="http://schemas.microsoft.com/office/drawing/2014/main" id="{AEE1C3BD-0ED7-4D66-8D8A-30C4C963E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03" y="2045946"/>
            <a:ext cx="5878785" cy="4211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9099162-A6DE-4FE2-8F4D-13971048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76" y="1076181"/>
            <a:ext cx="9671268" cy="834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546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latin typeface="roboto"/>
                <a:cs typeface="Calibri Light"/>
              </a:rPr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768" y="380027"/>
            <a:ext cx="6819921" cy="5755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Feature Extraction</a:t>
            </a:r>
            <a:endParaRPr lang="en-US">
              <a:ea typeface="+mj-ea"/>
            </a:endParaRP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Short-term feature extraction</a:t>
            </a:r>
            <a:endParaRPr lang="en-US" dirty="0">
              <a:ea typeface="+mj-ea"/>
            </a:endParaRP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Mid-term feature extraction</a:t>
            </a:r>
          </a:p>
          <a:p>
            <a:pPr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Spectral Centroids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Spectral Rolloff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Spectrogram</a:t>
            </a: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MFCC</a:t>
            </a:r>
          </a:p>
        </p:txBody>
      </p:sp>
      <p:pic>
        <p:nvPicPr>
          <p:cNvPr id="4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E376F483-1DA3-4922-A4DE-B5C7D265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5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0EB02E-681A-46B3-B1E0-87DF361E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0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Further Reading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69" y="1612442"/>
            <a:ext cx="10484281" cy="407556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 err="1">
                <a:latin typeface="roboto"/>
                <a:ea typeface="+mj-ea"/>
                <a:cs typeface="Calibri Light"/>
              </a:rPr>
              <a:t>PyAudioAnalysis</a:t>
            </a: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https://github.com/tyiannak/pyAudioAnalysis</a:t>
            </a: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Feature Extraction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3"/>
              </a:rPr>
              <a:t>https://github.com/tyiannak/pyAudioAnalysis/wiki/3.-Feature-Extraction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4"/>
              </a:rPr>
              <a:t>https://github.com/tyiannak/basic_audio_analysis/blob/master/notebobok.ipynb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  <a:hlinkClick r:id="rId5"/>
              </a:rPr>
              <a:t>https://hackernoon.com/intro-to-audio-analysis-recognizing-sounds-using-machine-learning-qy2r3ufl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Calibri"/>
              <a:ea typeface="+mj-ea"/>
              <a:cs typeface="Calibri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0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Feature Extraction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What is it?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2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Feature Extraction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100" dirty="0">
                <a:latin typeface="roboto"/>
                <a:ea typeface="+mj-ea"/>
                <a:cs typeface="Calibri Light"/>
              </a:rPr>
              <a:t>Extracting a set of features that are informative with respect to the desired properties of the original data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1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100" dirty="0">
                <a:latin typeface="roboto"/>
                <a:ea typeface="+mj-ea"/>
                <a:cs typeface="Calibri Light"/>
              </a:rPr>
              <a:t>Low-level features to construct a higher-level of understanding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1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100" dirty="0">
                <a:latin typeface="roboto"/>
                <a:ea typeface="+mj-ea"/>
                <a:cs typeface="Calibri Light"/>
              </a:rPr>
              <a:t>Need to extract audio features capable of discriminating between different audio classes i.e.</a:t>
            </a:r>
            <a:r>
              <a:rPr lang="en-US" sz="3100">
                <a:latin typeface="roboto"/>
                <a:ea typeface="+mj-ea"/>
                <a:cs typeface="Calibri Light"/>
              </a:rPr>
              <a:t> speakers, emotions, genres</a:t>
            </a:r>
          </a:p>
        </p:txBody>
      </p:sp>
    </p:spTree>
    <p:extLst>
      <p:ext uri="{BB962C8B-B14F-4D97-AF65-F5344CB8AC3E}">
        <p14:creationId xmlns:p14="http://schemas.microsoft.com/office/powerpoint/2010/main" val="414713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8772" cy="1343080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Short-term windowing (framing)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Split audio signal into short-term overlapping or non-overlapping windows (frames)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Length of the frames 10ms to 100ms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For each frame, extract a set of short-term Time-domain features (directly from audio sample values) or Frequency-domain features (from FFT values of the signal)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Ex: If </a:t>
            </a:r>
            <a:r>
              <a:rPr lang="en-US" sz="3200" b="1">
                <a:latin typeface="roboto"/>
                <a:ea typeface="+mj-ea"/>
                <a:cs typeface="Calibri Light"/>
              </a:rPr>
              <a:t>energy </a:t>
            </a:r>
            <a:r>
              <a:rPr lang="en-US" sz="3200">
                <a:latin typeface="roboto"/>
                <a:ea typeface="+mj-ea"/>
                <a:cs typeface="Calibri Light"/>
              </a:rPr>
              <a:t>and </a:t>
            </a:r>
            <a:r>
              <a:rPr lang="en-US" sz="3200" b="1">
                <a:latin typeface="roboto"/>
                <a:ea typeface="+mj-ea"/>
                <a:cs typeface="Calibri Light"/>
              </a:rPr>
              <a:t>spectral centroid </a:t>
            </a:r>
            <a:r>
              <a:rPr lang="en-US" sz="3200">
                <a:latin typeface="roboto"/>
                <a:ea typeface="+mj-ea"/>
                <a:cs typeface="Calibri Light"/>
              </a:rPr>
              <a:t>are extracted, sequence of 2D short-term feature vectors are outputted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If the audio files have different duration, what will happen?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683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8772" cy="1343080"/>
          </a:xfrm>
        </p:spPr>
        <p:txBody>
          <a:bodyPr>
            <a:normAutofit fontScale="90000"/>
          </a:bodyPr>
          <a:lstStyle/>
          <a:p>
            <a:r>
              <a:rPr lang="en-US" sz="4800">
                <a:latin typeface="roboto"/>
                <a:cs typeface="Calibri Light"/>
              </a:rPr>
              <a:t>Representing arbitrary-sized audio segments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Zero pad the feature sequences to the maximum duration of the dataset, concatenate the different short-term feature </a:t>
            </a:r>
            <a:r>
              <a:rPr lang="en-US" sz="3200">
                <a:latin typeface="roboto"/>
                <a:ea typeface="+mj-ea"/>
                <a:cs typeface="Calibri Light"/>
              </a:rPr>
              <a:t>sequences to a single feature vector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u="sng">
                <a:latin typeface="roboto"/>
                <a:ea typeface="+mj-ea"/>
                <a:cs typeface="Calibri Light"/>
              </a:rPr>
              <a:t>Issues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sz="3200">
                <a:latin typeface="roboto"/>
                <a:ea typeface="+mj-ea"/>
                <a:cs typeface="Calibri Light"/>
              </a:rPr>
              <a:t>High dimensionality, so need for more data samples while training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sz="3200">
                <a:latin typeface="roboto"/>
                <a:ea typeface="+mj-ea"/>
                <a:cs typeface="Calibri Light"/>
              </a:rPr>
              <a:t>Dependent on temporal positions of feature values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156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8772" cy="1343080"/>
          </a:xfrm>
        </p:spPr>
        <p:txBody>
          <a:bodyPr>
            <a:normAutofit fontScale="90000"/>
          </a:bodyPr>
          <a:lstStyle/>
          <a:p>
            <a:r>
              <a:rPr lang="en-US" sz="4800">
                <a:latin typeface="roboto"/>
                <a:cs typeface="Calibri Light"/>
              </a:rPr>
              <a:t>Representing arbitrary-sized audio segments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03" y="1773073"/>
            <a:ext cx="3508703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u="sng">
                <a:latin typeface="roboto"/>
                <a:ea typeface="+mj-ea"/>
                <a:cs typeface="Calibri Light"/>
              </a:rPr>
              <a:t>Solution</a:t>
            </a:r>
            <a:r>
              <a:rPr lang="en-US" sz="3200">
                <a:latin typeface="roboto"/>
                <a:ea typeface="+mj-ea"/>
                <a:cs typeface="Calibri Light"/>
              </a:rPr>
              <a:t>: Extract a set of </a:t>
            </a:r>
            <a:r>
              <a:rPr lang="en-US" sz="3200" b="1">
                <a:latin typeface="roboto"/>
                <a:ea typeface="+mj-ea"/>
                <a:cs typeface="Calibri Light"/>
              </a:rPr>
              <a:t>feature statistics</a:t>
            </a:r>
            <a:r>
              <a:rPr lang="en-US" sz="3200" dirty="0">
                <a:latin typeface="roboto"/>
                <a:ea typeface="+mj-ea"/>
                <a:cs typeface="Calibri Light"/>
              </a:rPr>
              <a:t> </a:t>
            </a:r>
            <a:r>
              <a:rPr lang="en-US" sz="3200">
                <a:latin typeface="roboto"/>
                <a:ea typeface="+mj-ea"/>
                <a:cs typeface="Calibri Light"/>
              </a:rPr>
              <a:t>(usually Mean and SD) per fix-sized </a:t>
            </a:r>
            <a:r>
              <a:rPr lang="en-US" sz="3200" dirty="0">
                <a:latin typeface="roboto"/>
                <a:ea typeface="+mj-ea"/>
                <a:cs typeface="Calibri Light"/>
              </a:rPr>
              <a:t>segment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Segment-level statistics extracted over the short-term </a:t>
            </a:r>
            <a:r>
              <a:rPr lang="en-US" sz="3200">
                <a:latin typeface="roboto"/>
                <a:ea typeface="+mj-ea"/>
                <a:cs typeface="Calibri Light"/>
              </a:rPr>
              <a:t>feature sequences are the representations for each fix-sized segment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004C93C-E856-4A65-8A00-A027CB41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987" y="1712670"/>
            <a:ext cx="7972095" cy="4308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6491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Short-term Feature Extraction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2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Agenda</vt:lpstr>
      <vt:lpstr>Feature Extraction</vt:lpstr>
      <vt:lpstr>Feature Extraction</vt:lpstr>
      <vt:lpstr>Short-term windowing (framing)</vt:lpstr>
      <vt:lpstr>Representing arbitrary-sized audio segments</vt:lpstr>
      <vt:lpstr>Representing arbitrary-sized audio segments</vt:lpstr>
      <vt:lpstr>Short-term Feature Extraction</vt:lpstr>
      <vt:lpstr>Short-term Feature Extraction</vt:lpstr>
      <vt:lpstr>Short-term Feature Extraction</vt:lpstr>
      <vt:lpstr>Audio Analysis Tasks</vt:lpstr>
      <vt:lpstr>Short-term feature sequences</vt:lpstr>
      <vt:lpstr>Spectral Centroid Short-term feature</vt:lpstr>
      <vt:lpstr>Mid-term Feature Extraction</vt:lpstr>
      <vt:lpstr>Segment-level Statistics Mid-term feature</vt:lpstr>
      <vt:lpstr>Segment-level Statistics Mid-term feature</vt:lpstr>
      <vt:lpstr>Spectrogram</vt:lpstr>
      <vt:lpstr>Spectrogram</vt:lpstr>
      <vt:lpstr>Zero Crossings</vt:lpstr>
      <vt:lpstr>Zero Crossings</vt:lpstr>
      <vt:lpstr>Spectral Centroid</vt:lpstr>
      <vt:lpstr>Spectral Centroid</vt:lpstr>
      <vt:lpstr>Spectral Rolloff</vt:lpstr>
      <vt:lpstr>Spectral Rolloff</vt:lpstr>
      <vt:lpstr>Chromogram</vt:lpstr>
      <vt:lpstr>Chromagram</vt:lpstr>
      <vt:lpstr>MFCC</vt:lpstr>
      <vt:lpstr>Mel-Frequency Cepstral Coefficients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1759</cp:revision>
  <dcterms:created xsi:type="dcterms:W3CDTF">2020-12-23T22:31:42Z</dcterms:created>
  <dcterms:modified xsi:type="dcterms:W3CDTF">2021-03-26T17:03:31Z</dcterms:modified>
</cp:coreProperties>
</file>